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28"/>
  </p:notesMasterIdLst>
  <p:sldIdLst>
    <p:sldId id="256" r:id="rId5"/>
    <p:sldId id="296" r:id="rId6"/>
    <p:sldId id="295" r:id="rId7"/>
    <p:sldId id="299" r:id="rId8"/>
    <p:sldId id="302" r:id="rId9"/>
    <p:sldId id="303" r:id="rId10"/>
    <p:sldId id="300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305" r:id="rId22"/>
    <p:sldId id="306" r:id="rId23"/>
    <p:sldId id="307" r:id="rId24"/>
    <p:sldId id="308" r:id="rId25"/>
    <p:sldId id="309" r:id="rId26"/>
    <p:sldId id="310" r:id="rId27"/>
  </p:sldIdLst>
  <p:sldSz cx="9144000" cy="5143500" type="screen16x9"/>
  <p:notesSz cx="6858000" cy="9144000"/>
  <p:embeddedFontLst>
    <p:embeddedFont>
      <p:font typeface="Oswald" panose="020B0604020202020204" charset="0"/>
      <p:regular r:id="rId29"/>
      <p:bold r:id="rId30"/>
    </p:embeddedFont>
    <p:embeddedFont>
      <p:font typeface="Source Sans Pro" panose="020B0503030403020204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8F"/>
    <a:srgbClr val="542478"/>
    <a:srgbClr val="548335"/>
    <a:srgbClr val="245C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sey Badger" userId="dc8e4f3e-1dcb-462d-9da1-41d15c7b995e" providerId="ADAL" clId="{35684EE6-43FA-47C4-9A70-03575F5F5DDD}"/>
  </pc:docChgLst>
  <pc:docChgLst>
    <pc:chgData name="Nutwell, Emily" userId="9ea06d6a-aaed-49a1-92e8-a39ef789d665" providerId="ADAL" clId="{1594EBD9-EC4F-4F51-9491-B9BB2DAB8BCA}"/>
  </pc:docChgLst>
  <pc:docChgLst>
    <pc:chgData name="Kelsey Badger" userId="dc8e4f3e-1dcb-462d-9da1-41d15c7b995e" providerId="ADAL" clId="{A6405C78-61C6-42D7-BA57-251364669892}"/>
    <pc:docChg chg="modSld">
      <pc:chgData name="Kelsey Badger" userId="dc8e4f3e-1dcb-462d-9da1-41d15c7b995e" providerId="ADAL" clId="{A6405C78-61C6-42D7-BA57-251364669892}" dt="2025-03-17T15:56:47.586" v="24" actId="20577"/>
      <pc:docMkLst>
        <pc:docMk/>
      </pc:docMkLst>
      <pc:sldChg chg="addSp modSp">
        <pc:chgData name="Kelsey Badger" userId="dc8e4f3e-1dcb-462d-9da1-41d15c7b995e" providerId="ADAL" clId="{A6405C78-61C6-42D7-BA57-251364669892}" dt="2025-03-17T15:56:47.586" v="24" actId="20577"/>
        <pc:sldMkLst>
          <pc:docMk/>
          <pc:sldMk cId="0" sldId="256"/>
        </pc:sldMkLst>
        <pc:spChg chg="mod">
          <ac:chgData name="Kelsey Badger" userId="dc8e4f3e-1dcb-462d-9da1-41d15c7b995e" providerId="ADAL" clId="{A6405C78-61C6-42D7-BA57-251364669892}" dt="2025-03-17T15:56:47.586" v="24" actId="20577"/>
          <ac:spMkLst>
            <pc:docMk/>
            <pc:sldMk cId="0" sldId="256"/>
            <ac:spMk id="4" creationId="{6ABC7D7F-EA3D-4F63-9E60-00A385BA8F50}"/>
          </ac:spMkLst>
        </pc:spChg>
        <pc:spChg chg="mod">
          <ac:chgData name="Kelsey Badger" userId="dc8e4f3e-1dcb-462d-9da1-41d15c7b995e" providerId="ADAL" clId="{A6405C78-61C6-42D7-BA57-251364669892}" dt="2025-03-17T15:56:09.082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A6405C78-61C6-42D7-BA57-251364669892}" dt="2025-03-17T15:56:25.543" v="1"/>
          <ac:grpSpMkLst>
            <pc:docMk/>
            <pc:sldMk cId="0" sldId="256"/>
            <ac:grpSpMk id="3" creationId="{C56A2D44-0D3C-47E8-8348-40812DECE646}"/>
          </ac:grpSpMkLst>
        </pc:grpChg>
      </pc:sldChg>
    </pc:docChg>
  </pc:docChgLst>
  <pc:docChgLst>
    <pc:chgData name="Badger, Kelsey" userId="S::badger.60@osu.edu::dc8e4f3e-1dcb-462d-9da1-41d15c7b995e" providerId="AD" clId="Web-{0CA03D52-03EA-866F-9D38-17C7AF53242B}"/>
  </pc:docChgLst>
  <pc:docChgLst>
    <pc:chgData name="Nutwell, Emily" userId="9ea06d6a-aaed-49a1-92e8-a39ef789d665" providerId="ADAL" clId="{8E1C6714-5FE9-4447-902D-88893E38FE03}"/>
  </pc:docChgLst>
  <pc:docChgLst>
    <pc:chgData name="Badger, Kelsey" userId="S::badger.60@osu.edu::dc8e4f3e-1dcb-462d-9da1-41d15c7b995e" providerId="AD" clId="Web-{57CF636E-AA27-9AA0-39F1-7B13B47D8036}"/>
  </pc:docChgLst>
  <pc:docChgLst>
    <pc:chgData name="Kelsey Badger" userId="dc8e4f3e-1dcb-462d-9da1-41d15c7b995e" providerId="ADAL" clId="{421BC130-968E-4D10-B6BD-2586BE3C36AD}"/>
  </pc:docChgLst>
  <pc:docChgLst>
    <pc:chgData name="Badger, Kelsey" userId="S::badger.60@osu.edu::dc8e4f3e-1dcb-462d-9da1-41d15c7b995e" providerId="AD" clId="Web-{F2F96D71-A3C8-16E6-3DC4-E5CA406A4BA5}"/>
  </pc:docChgLst>
  <pc:docChgLst>
    <pc:chgData name="Badger, Kelsey" userId="S::badger.60@osu.edu::dc8e4f3e-1dcb-462d-9da1-41d15c7b995e" providerId="AD" clId="Web-{B1246AF1-90DD-2BCD-DD29-0C2D28DE0CD1}"/>
  </pc:docChgLst>
  <pc:docChgLst>
    <pc:chgData name="Badger, Kelsey" userId="S::badger.60@osu.edu::dc8e4f3e-1dcb-462d-9da1-41d15c7b995e" providerId="AD" clId="Web-{C694E9AD-5AB2-029E-7BBC-69A88AF35FFE}"/>
  </pc:docChgLst>
  <pc:docChgLst>
    <pc:chgData name="Emily Nutwell" userId="S::enutwell_umass.edu#ext#@buckeyemailosu.onmicrosoft.com::4cabd33d-be59-45df-af92-f3c56c6cc90d" providerId="AD" clId="Web-{CC1C3166-8F84-A850-EAB2-5E64A91E8EB1}"/>
  </pc:docChgLst>
  <pc:docChgLst>
    <pc:chgData name="Badger, Kelsey" userId="S::badger.60@osu.edu::dc8e4f3e-1dcb-462d-9da1-41d15c7b995e" providerId="AD" clId="Web-{41B2BAF3-6A9E-ADB2-FFDD-4617CAA0EB04}"/>
  </pc:docChgLst>
  <pc:docChgLst>
    <pc:chgData name="Nutwell, Emily" userId="9ea06d6a-aaed-49a1-92e8-a39ef789d665" providerId="ADAL" clId="{1DDF69BB-8420-4E12-A489-BEB6B89D51BC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6671da290a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6671da290a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6671da290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26671da290a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667666d8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667666d80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6671da290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6671da290a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667666d80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667666d80a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667666d80a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667666d80a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667666d80a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667666d80a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667666d80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667666d80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6671da29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6671da290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6671da290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6671da290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6671da290a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26671da290a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6671da290a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26671da290a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6671da290a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6671da290a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6671da290a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6671da290a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6671da290a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6671da290a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 dirty="0"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 dirty="0"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 dirty="0"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openscapes.org/blog/2020/10/12/tidy-data/" TargetMode="External"/><Relationship Id="rId4" Type="http://schemas.openxmlformats.org/officeDocument/2006/relationships/hyperlink" Target="https://www.openscapes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scapes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openscapes.org/blog/2020/10/12/tidy-data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lib.uiowa.edu/data/manage/data-structure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scapes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openscapes.org/blog/2020/10/12/tidy-data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802194"/>
            <a:ext cx="7994725" cy="172103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Data for Healthy Communities: Data Collection</a:t>
            </a:r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56A2D44-0D3C-47E8-8348-40812DECE646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6ABC7D7F-EA3D-4F63-9E60-00A385BA8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3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Nutwell, Kelsey Badger, and Chris Orban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207D10B8-D485-45FA-9833-9670253E7C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0"/>
          <p:cNvSpPr txBox="1">
            <a:spLocks noGrp="1"/>
          </p:cNvSpPr>
          <p:nvPr>
            <p:ph type="title"/>
          </p:nvPr>
        </p:nvSpPr>
        <p:spPr>
          <a:xfrm>
            <a:off x="771375" y="-1987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measure CO</a:t>
            </a:r>
            <a:r>
              <a:rPr lang="en-US" baseline="-25000"/>
              <a:t>2</a:t>
            </a:r>
            <a:r>
              <a:rPr lang="en-US"/>
              <a:t>?</a:t>
            </a:r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body" idx="1"/>
          </p:nvPr>
        </p:nvSpPr>
        <p:spPr>
          <a:xfrm>
            <a:off x="327425" y="664350"/>
            <a:ext cx="46974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Humans breathe out CO</a:t>
            </a:r>
            <a:r>
              <a:rPr lang="en-US" baseline="-25000"/>
              <a:t>2</a:t>
            </a:r>
            <a:endParaRPr baseline="-25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The CO</a:t>
            </a:r>
            <a:r>
              <a:rPr lang="en-US" baseline="-25000"/>
              <a:t>2</a:t>
            </a:r>
            <a:r>
              <a:rPr lang="en-US"/>
              <a:t> concentration tells us about how many humans have been breathing in that area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We can’t easily measure how many viruses are in the air but we CAN easily measure how much CO</a:t>
            </a:r>
            <a:r>
              <a:rPr lang="en-US" baseline="-25000"/>
              <a:t>2</a:t>
            </a:r>
            <a:r>
              <a:rPr lang="en-US"/>
              <a:t> is in the air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concentration is an “indicator” of the risk of getting sick</a:t>
            </a:r>
            <a:endParaRPr/>
          </a:p>
        </p:txBody>
      </p:sp>
      <p:sp>
        <p:nvSpPr>
          <p:cNvPr id="232" name="Google Shape;232;p10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33" name="Google Shape;23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8251" y="1095727"/>
            <a:ext cx="2898523" cy="3254477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10"/>
          <p:cNvSpPr txBox="1"/>
          <p:nvPr/>
        </p:nvSpPr>
        <p:spPr>
          <a:xfrm>
            <a:off x="5825613" y="331450"/>
            <a:ext cx="25638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Using a CO</a:t>
            </a:r>
            <a:r>
              <a:rPr lang="en-US" sz="2000" baseline="-25000">
                <a:solidFill>
                  <a:schemeClr val="dk1"/>
                </a:solidFill>
              </a:rPr>
              <a:t>2</a:t>
            </a:r>
            <a:r>
              <a:rPr lang="en-US" sz="2000">
                <a:solidFill>
                  <a:schemeClr val="dk1"/>
                </a:solidFill>
              </a:rPr>
              <a:t> detector on a plane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1"/>
          <p:cNvSpPr txBox="1">
            <a:spLocks noGrp="1"/>
          </p:cNvSpPr>
          <p:nvPr>
            <p:ph type="title"/>
          </p:nvPr>
        </p:nvSpPr>
        <p:spPr>
          <a:xfrm>
            <a:off x="1073700" y="1007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CO</a:t>
            </a:r>
            <a:r>
              <a:rPr lang="en-US" baseline="-25000"/>
              <a:t>2</a:t>
            </a:r>
            <a:r>
              <a:rPr lang="en-US"/>
              <a:t> sensor</a:t>
            </a:r>
            <a:endParaRPr/>
          </a:p>
        </p:txBody>
      </p:sp>
      <p:sp>
        <p:nvSpPr>
          <p:cNvPr id="240" name="Google Shape;240;p1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41" name="Google Shape;241;p11" descr="An image of a handheld sensor that reports the CO2 concentration in ppm and also shows the temperature and humidity" title="This is the CO2 sensor that we recommen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8650" y="1152475"/>
            <a:ext cx="2705100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1"/>
          <p:cNvSpPr txBox="1"/>
          <p:nvPr/>
        </p:nvSpPr>
        <p:spPr>
          <a:xfrm>
            <a:off x="311700" y="923875"/>
            <a:ext cx="4161300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165">
                <a:solidFill>
                  <a:schemeClr val="dk1"/>
                </a:solidFill>
              </a:rPr>
              <a:t>What all does it measure?</a:t>
            </a:r>
            <a:endParaRPr sz="2165">
              <a:solidFill>
                <a:schemeClr val="dk1"/>
              </a:solidFill>
            </a:endParaRPr>
          </a:p>
        </p:txBody>
      </p:sp>
      <p:sp>
        <p:nvSpPr>
          <p:cNvPr id="243" name="Google Shape;243;p11"/>
          <p:cNvSpPr txBox="1"/>
          <p:nvPr/>
        </p:nvSpPr>
        <p:spPr>
          <a:xfrm>
            <a:off x="311700" y="1573075"/>
            <a:ext cx="4765800" cy="199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chemeClr val="dk1"/>
                </a:solidFill>
              </a:rPr>
              <a:t>What is ppm?</a:t>
            </a:r>
            <a:endParaRPr sz="2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What does it read now?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Is this a lot of CO</a:t>
            </a:r>
            <a:r>
              <a:rPr lang="en-US" sz="2200" baseline="-25000">
                <a:solidFill>
                  <a:schemeClr val="dk1"/>
                </a:solidFill>
              </a:rPr>
              <a:t>2</a:t>
            </a:r>
            <a:r>
              <a:rPr lang="en-US" sz="2200">
                <a:solidFill>
                  <a:schemeClr val="dk1"/>
                </a:solidFill>
              </a:rPr>
              <a:t>? Is the air mostly CO</a:t>
            </a:r>
            <a:r>
              <a:rPr lang="en-US" sz="2200" baseline="-25000">
                <a:solidFill>
                  <a:schemeClr val="dk1"/>
                </a:solidFill>
              </a:rPr>
              <a:t>2</a:t>
            </a:r>
            <a:r>
              <a:rPr lang="en-US" sz="2200">
                <a:solidFill>
                  <a:schemeClr val="dk1"/>
                </a:solidFill>
              </a:rPr>
              <a:t> or mostly not CO</a:t>
            </a:r>
            <a:r>
              <a:rPr lang="en-US" sz="2200" baseline="-25000">
                <a:solidFill>
                  <a:schemeClr val="dk1"/>
                </a:solidFill>
              </a:rPr>
              <a:t>2</a:t>
            </a:r>
            <a:r>
              <a:rPr lang="en-US" sz="2200">
                <a:solidFill>
                  <a:schemeClr val="dk1"/>
                </a:solidFill>
              </a:rPr>
              <a:t>?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244" name="Google Shape;244;p11"/>
          <p:cNvSpPr txBox="1"/>
          <p:nvPr/>
        </p:nvSpPr>
        <p:spPr>
          <a:xfrm>
            <a:off x="278925" y="3666475"/>
            <a:ext cx="51966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How many ppm would be 100% CO</a:t>
            </a:r>
            <a:r>
              <a:rPr lang="en-US" sz="2200" baseline="-25000">
                <a:solidFill>
                  <a:schemeClr val="dk1"/>
                </a:solidFill>
              </a:rPr>
              <a:t>2</a:t>
            </a:r>
            <a:r>
              <a:rPr lang="en-US" sz="2200">
                <a:solidFill>
                  <a:schemeClr val="dk1"/>
                </a:solidFill>
              </a:rPr>
              <a:t>? 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2"/>
          <p:cNvSpPr txBox="1">
            <a:spLocks noGrp="1"/>
          </p:cNvSpPr>
          <p:nvPr>
            <p:ph type="title"/>
          </p:nvPr>
        </p:nvSpPr>
        <p:spPr>
          <a:xfrm>
            <a:off x="1073700" y="1007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Advice</a:t>
            </a:r>
            <a:endParaRPr/>
          </a:p>
        </p:txBody>
      </p:sp>
      <p:sp>
        <p:nvSpPr>
          <p:cNvPr id="250" name="Google Shape;250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251" name="Google Shape;251;p12" descr="An image of a handheld sensor that reports the CO2 concentration in ppm and also shows the temperature and humidity" title="This is the CO2 sensor that we recommen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8650" y="1152475"/>
            <a:ext cx="2705100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2"/>
          <p:cNvSpPr txBox="1"/>
          <p:nvPr/>
        </p:nvSpPr>
        <p:spPr>
          <a:xfrm>
            <a:off x="311700" y="1152475"/>
            <a:ext cx="40767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Sometimes it helps to turn it off and turn it back on</a:t>
            </a: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Wait 1-2 minutes for the CO</a:t>
            </a:r>
            <a:r>
              <a:rPr lang="en-US" sz="2300" baseline="-25000">
                <a:solidFill>
                  <a:schemeClr val="dk1"/>
                </a:solidFill>
              </a:rPr>
              <a:t>2</a:t>
            </a:r>
            <a:r>
              <a:rPr lang="en-US" sz="2300">
                <a:solidFill>
                  <a:schemeClr val="dk1"/>
                </a:solidFill>
              </a:rPr>
              <a:t> concentration to stabilize</a:t>
            </a: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Try to be careful with it please!</a:t>
            </a:r>
            <a:endParaRPr sz="23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3"/>
          <p:cNvSpPr txBox="1">
            <a:spLocks noGrp="1"/>
          </p:cNvSpPr>
          <p:nvPr>
            <p:ph type="title"/>
          </p:nvPr>
        </p:nvSpPr>
        <p:spPr>
          <a:xfrm>
            <a:off x="1095375" y="15787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 you wonder?</a:t>
            </a:r>
            <a:endParaRPr/>
          </a:p>
        </p:txBody>
      </p:sp>
      <p:sp>
        <p:nvSpPr>
          <p:cNvPr id="258" name="Google Shape;258;p13"/>
          <p:cNvSpPr txBox="1">
            <a:spLocks noGrp="1"/>
          </p:cNvSpPr>
          <p:nvPr>
            <p:ph type="body" idx="1"/>
          </p:nvPr>
        </p:nvSpPr>
        <p:spPr>
          <a:xfrm>
            <a:off x="771050" y="1102025"/>
            <a:ext cx="6996600" cy="31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What would be an interesting finding that could possibly come out of doing these measurements?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What would be an uninteresting result?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What would be a shocking result?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4"/>
          <p:cNvSpPr txBox="1">
            <a:spLocks noGrp="1"/>
          </p:cNvSpPr>
          <p:nvPr>
            <p:ph type="title"/>
          </p:nvPr>
        </p:nvSpPr>
        <p:spPr>
          <a:xfrm>
            <a:off x="258125" y="24525"/>
            <a:ext cx="85914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#1. Range of CO</a:t>
            </a:r>
            <a:r>
              <a:rPr lang="en-US" baseline="-25000"/>
              <a:t>2</a:t>
            </a:r>
            <a:r>
              <a:rPr lang="en-US"/>
              <a:t> concentration in this room</a:t>
            </a:r>
            <a:endParaRPr/>
          </a:p>
        </p:txBody>
      </p:sp>
      <p:sp>
        <p:nvSpPr>
          <p:cNvPr id="265" name="Google Shape;265;p14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sp>
        <p:nvSpPr>
          <p:cNvPr id="266" name="Google Shape;266;p14"/>
          <p:cNvSpPr txBox="1"/>
          <p:nvPr/>
        </p:nvSpPr>
        <p:spPr>
          <a:xfrm>
            <a:off x="311700" y="923875"/>
            <a:ext cx="48231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What are the different measurements of CO</a:t>
            </a:r>
            <a:r>
              <a:rPr lang="en-US" sz="2000" baseline="-25000">
                <a:solidFill>
                  <a:schemeClr val="dk1"/>
                </a:solidFill>
              </a:rPr>
              <a:t>2</a:t>
            </a:r>
            <a:r>
              <a:rPr lang="en-US" sz="2000">
                <a:solidFill>
                  <a:schemeClr val="dk1"/>
                </a:solidFill>
              </a:rPr>
              <a:t> in this room?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What is the average? What is max/min?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Compare to this table from the manual: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267" name="Google Shape;2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225" y="2971025"/>
            <a:ext cx="3833039" cy="9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4" descr="An image of a handheld sensor that reports the CO2 concentration in ppm and also shows the temperature and humidity" title="This is the CO2 sensor that we recommend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8650" y="1152475"/>
            <a:ext cx="2705100" cy="27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"/>
          <p:cNvSpPr txBox="1">
            <a:spLocks noGrp="1"/>
          </p:cNvSpPr>
          <p:nvPr>
            <p:ph type="title"/>
          </p:nvPr>
        </p:nvSpPr>
        <p:spPr>
          <a:xfrm>
            <a:off x="285750" y="100725"/>
            <a:ext cx="88197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#2. Think about what one measurement means</a:t>
            </a:r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sp>
        <p:nvSpPr>
          <p:cNvPr id="275" name="Google Shape;275;p15"/>
          <p:cNvSpPr txBox="1"/>
          <p:nvPr/>
        </p:nvSpPr>
        <p:spPr>
          <a:xfrm>
            <a:off x="285750" y="914350"/>
            <a:ext cx="49053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If multiple measurements have a spread and an average, how should we think about situations where we only have one measurement?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Many of the rooms will only get one measurement</a:t>
            </a:r>
            <a:endParaRPr sz="2200">
              <a:solidFill>
                <a:schemeClr val="dk1"/>
              </a:solidFill>
            </a:endParaRPr>
          </a:p>
        </p:txBody>
      </p:sp>
      <p:pic>
        <p:nvPicPr>
          <p:cNvPr id="276" name="Google Shape;276;p15" descr="An image of a handheld sensor that reports the CO2 concentration in ppm and also shows the temperature and humidity" title="This is the CO2 sensor that we recommen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4850" y="1152475"/>
            <a:ext cx="2705100" cy="27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6"/>
          <p:cNvSpPr txBox="1">
            <a:spLocks noGrp="1"/>
          </p:cNvSpPr>
          <p:nvPr>
            <p:ph type="title"/>
          </p:nvPr>
        </p:nvSpPr>
        <p:spPr>
          <a:xfrm>
            <a:off x="285750" y="100725"/>
            <a:ext cx="88197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#3. Go measure CO</a:t>
            </a:r>
            <a:r>
              <a:rPr lang="en-US" baseline="-25000"/>
              <a:t>2</a:t>
            </a:r>
            <a:r>
              <a:rPr lang="en-US"/>
              <a:t> concentration!</a:t>
            </a:r>
            <a:endParaRPr/>
          </a:p>
        </p:txBody>
      </p:sp>
      <p:sp>
        <p:nvSpPr>
          <p:cNvPr id="282" name="Google Shape;282;p1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283" name="Google Shape;283;p16"/>
          <p:cNvSpPr txBox="1"/>
          <p:nvPr/>
        </p:nvSpPr>
        <p:spPr>
          <a:xfrm>
            <a:off x="178350" y="942925"/>
            <a:ext cx="4635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Each group should get a different set of rooms to go measure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BE NICE!!! BE QUIET!!! DO NOT INTERRUPT!!!!!!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Come back and write the results on the white board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200">
              <a:solidFill>
                <a:schemeClr val="dk1"/>
              </a:solidFill>
            </a:endParaRPr>
          </a:p>
        </p:txBody>
      </p:sp>
      <p:pic>
        <p:nvPicPr>
          <p:cNvPr id="284" name="Google Shape;2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6650" y="968925"/>
            <a:ext cx="4024950" cy="2994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1073700" y="91200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#4. Put the data into Excel like this</a:t>
            </a:r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graphicFrame>
        <p:nvGraphicFramePr>
          <p:cNvPr id="291" name="Google Shape;291;p17"/>
          <p:cNvGraphicFramePr/>
          <p:nvPr/>
        </p:nvGraphicFramePr>
        <p:xfrm>
          <a:off x="952500" y="1015100"/>
          <a:ext cx="7239000" cy="3352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>
                          <a:solidFill>
                            <a:schemeClr val="dk1"/>
                          </a:solidFill>
                        </a:rPr>
                        <a:t>Room #</a:t>
                      </a:r>
                      <a:endParaRPr sz="21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CO</a:t>
                      </a:r>
                      <a:r>
                        <a:rPr lang="en-US" sz="20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 concentration</a:t>
                      </a:r>
                      <a:endParaRPr sz="20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/>
                        <a:t>Outside</a:t>
                      </a:r>
                      <a:endParaRPr sz="19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 you wonder?</a:t>
            </a:r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600"/>
              <a:t>We have the data now. What do you wonder about what it might tell us?</a:t>
            </a:r>
            <a:endParaRPr sz="2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600"/>
              <a:t>What do you notice already?!</a:t>
            </a:r>
            <a:endParaRPr sz="2600"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0"/>
          <p:cNvSpPr txBox="1">
            <a:spLocks noGrp="1"/>
          </p:cNvSpPr>
          <p:nvPr>
            <p:ph type="title"/>
          </p:nvPr>
        </p:nvSpPr>
        <p:spPr>
          <a:xfrm>
            <a:off x="1073700" y="91200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#0. Put the data into Excel like this</a:t>
            </a:r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graphicFrame>
        <p:nvGraphicFramePr>
          <p:cNvPr id="231" name="Google Shape;231;p10"/>
          <p:cNvGraphicFramePr/>
          <p:nvPr/>
        </p:nvGraphicFramePr>
        <p:xfrm>
          <a:off x="952500" y="1015100"/>
          <a:ext cx="7239000" cy="3276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>
                          <a:solidFill>
                            <a:schemeClr val="dk1"/>
                          </a:solidFill>
                        </a:rPr>
                        <a:t>Room #</a:t>
                      </a:r>
                      <a:endParaRPr sz="21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CO</a:t>
                      </a:r>
                      <a:r>
                        <a:rPr lang="en-US" sz="20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 concentration</a:t>
                      </a:r>
                      <a:endParaRPr sz="20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9BA3B-8189-A0FB-F5B8-42795686E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1E9152-0B1B-CC13-B8B5-809FB8936F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lang="en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C95FDFF-3FBB-A0B3-1432-67236AC19959}"/>
              </a:ext>
            </a:extLst>
          </p:cNvPr>
          <p:cNvSpPr txBox="1"/>
          <p:nvPr/>
        </p:nvSpPr>
        <p:spPr>
          <a:xfrm>
            <a:off x="1047430" y="1633577"/>
            <a:ext cx="6824382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Where does data come from?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Collecting tidy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Now it’s your turn: "Air Quality" at your high school!</a:t>
            </a:r>
          </a:p>
        </p:txBody>
      </p:sp>
    </p:spTree>
    <p:extLst>
      <p:ext uri="{BB962C8B-B14F-4D97-AF65-F5344CB8AC3E}">
        <p14:creationId xmlns:p14="http://schemas.microsoft.com/office/powerpoint/2010/main" val="1866197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"/>
          <p:cNvSpPr txBox="1">
            <a:spLocks noGrp="1"/>
          </p:cNvSpPr>
          <p:nvPr>
            <p:ph type="title"/>
          </p:nvPr>
        </p:nvSpPr>
        <p:spPr>
          <a:xfrm>
            <a:off x="1073700" y="91200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#1. Calculate the AVERAGE()</a:t>
            </a:r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graphicFrame>
        <p:nvGraphicFramePr>
          <p:cNvPr id="238" name="Google Shape;238;p11"/>
          <p:cNvGraphicFramePr/>
          <p:nvPr/>
        </p:nvGraphicFramePr>
        <p:xfrm>
          <a:off x="116475" y="887700"/>
          <a:ext cx="5606650" cy="3276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0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>
                          <a:solidFill>
                            <a:schemeClr val="dk1"/>
                          </a:solidFill>
                        </a:rPr>
                        <a:t>Room #</a:t>
                      </a:r>
                      <a:endParaRPr sz="21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CO</a:t>
                      </a:r>
                      <a:r>
                        <a:rPr lang="en-US" sz="20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 concentration</a:t>
                      </a:r>
                      <a:endParaRPr sz="20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9" name="Google Shape;239;p11"/>
          <p:cNvSpPr txBox="1"/>
          <p:nvPr/>
        </p:nvSpPr>
        <p:spPr>
          <a:xfrm>
            <a:off x="6187325" y="1729375"/>
            <a:ext cx="2882400" cy="12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Note: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Do </a:t>
            </a:r>
            <a:r>
              <a:rPr lang="en-US" sz="2000" b="1">
                <a:solidFill>
                  <a:schemeClr val="dk1"/>
                </a:solidFill>
              </a:rPr>
              <a:t>NOT</a:t>
            </a:r>
            <a:r>
              <a:rPr lang="en-US" sz="2000">
                <a:solidFill>
                  <a:schemeClr val="dk1"/>
                </a:solidFill>
              </a:rPr>
              <a:t> include the outside measurement!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2"/>
          <p:cNvSpPr txBox="1">
            <a:spLocks noGrp="1"/>
          </p:cNvSpPr>
          <p:nvPr>
            <p:ph type="title"/>
          </p:nvPr>
        </p:nvSpPr>
        <p:spPr>
          <a:xfrm>
            <a:off x="1073700" y="91200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#2. Calculate the MAX()</a:t>
            </a:r>
            <a:endParaRPr/>
          </a:p>
        </p:txBody>
      </p:sp>
      <p:sp>
        <p:nvSpPr>
          <p:cNvPr id="245" name="Google Shape;245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graphicFrame>
        <p:nvGraphicFramePr>
          <p:cNvPr id="246" name="Google Shape;246;p12"/>
          <p:cNvGraphicFramePr/>
          <p:nvPr/>
        </p:nvGraphicFramePr>
        <p:xfrm>
          <a:off x="116475" y="887700"/>
          <a:ext cx="5606650" cy="3276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0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>
                          <a:solidFill>
                            <a:schemeClr val="dk1"/>
                          </a:solidFill>
                        </a:rPr>
                        <a:t>Room #</a:t>
                      </a:r>
                      <a:endParaRPr sz="21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CO</a:t>
                      </a:r>
                      <a:r>
                        <a:rPr lang="en-US" sz="20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 concentration</a:t>
                      </a:r>
                      <a:endParaRPr sz="20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47" name="Google Shape;247;p12"/>
          <p:cNvSpPr txBox="1"/>
          <p:nvPr/>
        </p:nvSpPr>
        <p:spPr>
          <a:xfrm>
            <a:off x="5958725" y="1729375"/>
            <a:ext cx="2848200" cy="12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Which room/area has the highest CO</a:t>
            </a:r>
            <a:r>
              <a:rPr lang="en-US" sz="2000" baseline="-25000">
                <a:solidFill>
                  <a:schemeClr val="dk1"/>
                </a:solidFill>
              </a:rPr>
              <a:t>2</a:t>
            </a:r>
            <a:r>
              <a:rPr lang="en-US" sz="2000">
                <a:solidFill>
                  <a:schemeClr val="dk1"/>
                </a:solidFill>
              </a:rPr>
              <a:t> concentration?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3"/>
          <p:cNvSpPr txBox="1">
            <a:spLocks noGrp="1"/>
          </p:cNvSpPr>
          <p:nvPr>
            <p:ph type="title"/>
          </p:nvPr>
        </p:nvSpPr>
        <p:spPr>
          <a:xfrm>
            <a:off x="1073700" y="91200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Task #3. Calculate the MIN()</a:t>
            </a:r>
            <a:endParaRPr/>
          </a:p>
        </p:txBody>
      </p:sp>
      <p:sp>
        <p:nvSpPr>
          <p:cNvPr id="253" name="Google Shape;253;p1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graphicFrame>
        <p:nvGraphicFramePr>
          <p:cNvPr id="254" name="Google Shape;254;p13"/>
          <p:cNvGraphicFramePr/>
          <p:nvPr/>
        </p:nvGraphicFramePr>
        <p:xfrm>
          <a:off x="116475" y="887700"/>
          <a:ext cx="5606650" cy="3276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0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>
                          <a:solidFill>
                            <a:schemeClr val="dk1"/>
                          </a:solidFill>
                        </a:rPr>
                        <a:t>Room #</a:t>
                      </a:r>
                      <a:endParaRPr sz="21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CO</a:t>
                      </a:r>
                      <a:r>
                        <a:rPr lang="en-US" sz="2000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 concentration</a:t>
                      </a:r>
                      <a:endParaRPr sz="20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55" name="Google Shape;255;p13"/>
          <p:cNvSpPr txBox="1"/>
          <p:nvPr/>
        </p:nvSpPr>
        <p:spPr>
          <a:xfrm>
            <a:off x="5958725" y="1729375"/>
            <a:ext cx="2848200" cy="12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Which room/area has the lowest CO</a:t>
            </a:r>
            <a:r>
              <a:rPr lang="en-US" sz="2000" baseline="-25000">
                <a:solidFill>
                  <a:schemeClr val="dk1"/>
                </a:solidFill>
              </a:rPr>
              <a:t>2</a:t>
            </a:r>
            <a:r>
              <a:rPr lang="en-US" sz="2000">
                <a:solidFill>
                  <a:schemeClr val="dk1"/>
                </a:solidFill>
              </a:rPr>
              <a:t> concentration?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4"/>
          <p:cNvSpPr txBox="1">
            <a:spLocks noGrp="1"/>
          </p:cNvSpPr>
          <p:nvPr>
            <p:ph type="title"/>
          </p:nvPr>
        </p:nvSpPr>
        <p:spPr>
          <a:xfrm>
            <a:off x="1047750" y="245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Conditional Formatting Menu</a:t>
            </a:r>
            <a:endParaRPr/>
          </a:p>
        </p:txBody>
      </p:sp>
      <p:sp>
        <p:nvSpPr>
          <p:cNvPr id="261" name="Google Shape;261;p14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pic>
        <p:nvPicPr>
          <p:cNvPr id="262" name="Google Shape;2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825" y="740325"/>
            <a:ext cx="7468926" cy="432697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4"/>
          <p:cNvSpPr txBox="1"/>
          <p:nvPr/>
        </p:nvSpPr>
        <p:spPr>
          <a:xfrm>
            <a:off x="2969525" y="1702200"/>
            <a:ext cx="2505900" cy="12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</a:rPr>
              <a:t>Can you get lower numbers to be </a:t>
            </a:r>
            <a:r>
              <a:rPr lang="en-US" sz="1900" b="1">
                <a:solidFill>
                  <a:srgbClr val="38761D"/>
                </a:solidFill>
              </a:rPr>
              <a:t>green </a:t>
            </a:r>
            <a:r>
              <a:rPr lang="en-US" sz="1900">
                <a:solidFill>
                  <a:schemeClr val="dk1"/>
                </a:solidFill>
              </a:rPr>
              <a:t>and higher numbers to be </a:t>
            </a:r>
            <a:r>
              <a:rPr lang="en-US" sz="1900" b="1">
                <a:solidFill>
                  <a:srgbClr val="FF0000"/>
                </a:solidFill>
              </a:rPr>
              <a:t>red</a:t>
            </a:r>
            <a:r>
              <a:rPr lang="en-US" sz="1900">
                <a:solidFill>
                  <a:schemeClr val="dk1"/>
                </a:solidFill>
              </a:rPr>
              <a:t>?</a:t>
            </a:r>
            <a:endParaRPr sz="19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ack flat screen tv showing UNK">
            <a:extLst>
              <a:ext uri="{FF2B5EF4-FFF2-40B4-BE49-F238E27FC236}">
                <a16:creationId xmlns:a16="http://schemas.microsoft.com/office/drawing/2014/main" id="{7AFA584B-5C90-84DD-A10F-DC62FC39E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29" r="-248" b="233"/>
          <a:stretch/>
        </p:blipFill>
        <p:spPr>
          <a:xfrm rot="360000">
            <a:off x="5814062" y="2672254"/>
            <a:ext cx="2028611" cy="160774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554" y="185090"/>
            <a:ext cx="7370796" cy="892692"/>
          </a:xfrm>
        </p:spPr>
        <p:txBody>
          <a:bodyPr/>
          <a:lstStyle/>
          <a:p>
            <a:pPr algn="l"/>
            <a:r>
              <a:rPr lang="en-US" dirty="0"/>
              <a:t>Where does data come from?</a:t>
            </a:r>
            <a:endParaRPr lang="en-US"/>
          </a:p>
        </p:txBody>
      </p:sp>
      <p:pic>
        <p:nvPicPr>
          <p:cNvPr id="8" name="Picture 7" descr="blue and black vinyl record">
            <a:extLst>
              <a:ext uri="{FF2B5EF4-FFF2-40B4-BE49-F238E27FC236}">
                <a16:creationId xmlns:a16="http://schemas.microsoft.com/office/drawing/2014/main" id="{1A4A1B73-5221-7EB6-D6AD-4B494EEFA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49" y="1597489"/>
            <a:ext cx="1375682" cy="2057378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44642A0-3AC4-4527-B8AF-058615EC4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729" y="1403272"/>
            <a:ext cx="4073618" cy="1390728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Collected for a specific purpose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1">
              <a:buFont typeface="Courier New"/>
              <a:buChar char="o"/>
            </a:pPr>
            <a:r>
              <a:rPr lang="en-US" dirty="0"/>
              <a:t>Experiments</a:t>
            </a:r>
          </a:p>
          <a:p>
            <a:pPr lvl="1">
              <a:buFont typeface="Courier New"/>
              <a:buChar char="o"/>
            </a:pPr>
            <a:r>
              <a:rPr lang="en-US" dirty="0"/>
              <a:t>Surveys</a:t>
            </a:r>
          </a:p>
          <a:p>
            <a:pPr lvl="1">
              <a:buFont typeface="Courier New"/>
              <a:buChar char="o"/>
            </a:pPr>
            <a:r>
              <a:rPr lang="en-US" dirty="0"/>
              <a:t>Observations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9" name="Picture 8" descr="A volunteer registring Ukrainian refugees at train station.">
            <a:extLst>
              <a:ext uri="{FF2B5EF4-FFF2-40B4-BE49-F238E27FC236}">
                <a16:creationId xmlns:a16="http://schemas.microsoft.com/office/drawing/2014/main" id="{792B4B2F-CF7E-1E14-64C8-EFA35EED3C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" t="-43" r="37460" b="-2"/>
          <a:stretch/>
        </p:blipFill>
        <p:spPr>
          <a:xfrm rot="-840000">
            <a:off x="6270462" y="263965"/>
            <a:ext cx="1711703" cy="1830544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8F2D6CA-978A-4C73-B310-5DB525E0ECA2}"/>
              </a:ext>
            </a:extLst>
          </p:cNvPr>
          <p:cNvSpPr txBox="1">
            <a:spLocks/>
          </p:cNvSpPr>
          <p:nvPr/>
        </p:nvSpPr>
        <p:spPr>
          <a:xfrm>
            <a:off x="670128" y="2626178"/>
            <a:ext cx="4073618" cy="160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14300" indent="0">
              <a:buFont typeface="Source Sans Pro"/>
              <a:buNone/>
            </a:pPr>
            <a:endParaRPr lang="en-US" sz="1200" dirty="0">
              <a:solidFill>
                <a:srgbClr val="28324A"/>
              </a:solidFill>
            </a:endParaRPr>
          </a:p>
          <a:p>
            <a:pPr marL="114300" indent="0">
              <a:buFont typeface="Source Sans Pro"/>
              <a:buNone/>
            </a:pPr>
            <a:r>
              <a:rPr lang="en-US" b="1" dirty="0">
                <a:solidFill>
                  <a:schemeClr val="accent2"/>
                </a:solidFill>
              </a:rPr>
              <a:t>Reused for a new purpose</a:t>
            </a:r>
          </a:p>
          <a:p>
            <a:pPr lvl="1">
              <a:buFont typeface="Courier New"/>
              <a:buChar char="o"/>
            </a:pPr>
            <a:r>
              <a:rPr lang="en-US" dirty="0">
                <a:solidFill>
                  <a:schemeClr val="tx1"/>
                </a:solidFill>
              </a:rPr>
              <a:t>Secondary data</a:t>
            </a:r>
          </a:p>
          <a:p>
            <a:pPr lvl="1">
              <a:buFont typeface="Courier New"/>
              <a:buChar char="o"/>
            </a:pPr>
            <a:r>
              <a:rPr lang="en-US" dirty="0">
                <a:solidFill>
                  <a:schemeClr val="tx1"/>
                </a:solidFill>
              </a:rPr>
              <a:t>Records and documents</a:t>
            </a:r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3D6022B-60AD-4927-92C4-CEB7FE993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124" y="384937"/>
            <a:ext cx="6677752" cy="1861467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CCB98BCC-E39A-4417-936F-891D3DF49B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65287" r="41041" b="25456"/>
          <a:stretch/>
        </p:blipFill>
        <p:spPr>
          <a:xfrm>
            <a:off x="1082773" y="3212401"/>
            <a:ext cx="4361586" cy="382855"/>
          </a:xfrm>
          <a:prstGeom prst="rect">
            <a:avLst/>
          </a:prstGeom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6FC3761E-6DBE-4A65-9C11-5919C1D2FD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225" t="47074" r="16489" b="9221"/>
          <a:stretch/>
        </p:blipFill>
        <p:spPr>
          <a:xfrm>
            <a:off x="5645727" y="2639291"/>
            <a:ext cx="1648692" cy="1807541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C34D56C8-281A-7300-EE91-F17DD8C017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35685" r="41959" b="50874"/>
          <a:stretch/>
        </p:blipFill>
        <p:spPr>
          <a:xfrm>
            <a:off x="964129" y="2015836"/>
            <a:ext cx="4293672" cy="5559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A96095-B463-EFC1-FDB7-0CD13F2ED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194004"/>
            <a:ext cx="6996600" cy="597559"/>
          </a:xfrm>
        </p:spPr>
        <p:txBody>
          <a:bodyPr/>
          <a:lstStyle/>
          <a:p>
            <a:r>
              <a:rPr lang="en-US" dirty="0"/>
              <a:t>Tidy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6D360-5EF8-597B-8216-429A9DB25D1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3C479-27E2-277C-D369-2363C4E1340C}"/>
              </a:ext>
            </a:extLst>
          </p:cNvPr>
          <p:cNvSpPr txBox="1"/>
          <p:nvPr/>
        </p:nvSpPr>
        <p:spPr>
          <a:xfrm>
            <a:off x="185245" y="4019431"/>
            <a:ext cx="5259113" cy="43088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Illustrations from the </a:t>
            </a:r>
            <a:r>
              <a:rPr lang="en-US" sz="1100" dirty="0" err="1">
                <a:solidFill>
                  <a:srgbClr val="0024B0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4"/>
              </a:rPr>
              <a:t>Openscapes</a:t>
            </a:r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 blog </a:t>
            </a:r>
            <a:r>
              <a:rPr lang="en-US" sz="1100" i="1" dirty="0">
                <a:solidFill>
                  <a:srgbClr val="0024B0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5"/>
              </a:rPr>
              <a:t>Tidy Data for reproducibility, efficiency, and collaboration</a:t>
            </a:r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 by Julia Lowndes and Allison Horst</a:t>
            </a:r>
            <a:endParaRPr lang="en-US" sz="11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11A11327-2435-4CCA-B330-FF55A46F64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50760" r="42989" b="42038"/>
          <a:stretch/>
        </p:blipFill>
        <p:spPr>
          <a:xfrm>
            <a:off x="1116529" y="2639290"/>
            <a:ext cx="4217472" cy="297873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05D115E1-B3B1-4056-86D7-FEB328798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457" t="35685" r="16413" b="52507"/>
          <a:stretch/>
        </p:blipFill>
        <p:spPr>
          <a:xfrm>
            <a:off x="5569527" y="2171698"/>
            <a:ext cx="1711037" cy="488373"/>
          </a:xfrm>
          <a:prstGeom prst="rect">
            <a:avLst/>
          </a:prstGeom>
        </p:spPr>
      </p:pic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ACF70C4D-C3C4-4F68-B56E-A973AF8268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58632" r="42761" b="33573"/>
          <a:stretch/>
        </p:blipFill>
        <p:spPr>
          <a:xfrm>
            <a:off x="1099650" y="2945422"/>
            <a:ext cx="4234351" cy="322395"/>
          </a:xfrm>
          <a:prstGeom prst="rect">
            <a:avLst/>
          </a:prstGeom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3CC208B5-EA6F-4723-955F-B734CD1E22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024" t="52267" r="2624" b="9221"/>
          <a:stretch/>
        </p:blipFill>
        <p:spPr>
          <a:xfrm>
            <a:off x="7259784" y="2854035"/>
            <a:ext cx="1061657" cy="159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DD084-86AF-DE67-6548-9B7F87488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45844-58F8-A40C-719A-FBEDA808F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788" y="161348"/>
            <a:ext cx="4644911" cy="646540"/>
          </a:xfrm>
        </p:spPr>
        <p:txBody>
          <a:bodyPr/>
          <a:lstStyle/>
          <a:p>
            <a:pPr algn="l"/>
            <a:r>
              <a:rPr lang="en-US" dirty="0"/>
              <a:t>Messy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A3E67D-F483-9132-0A65-CA31A417B8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7CB08F6-D428-40E8-9F2E-BDF230BEC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65" y="1002113"/>
            <a:ext cx="8278069" cy="248595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D1F911C-2DE0-44AE-8D76-78FE5412E245}"/>
              </a:ext>
            </a:extLst>
          </p:cNvPr>
          <p:cNvSpPr txBox="1"/>
          <p:nvPr/>
        </p:nvSpPr>
        <p:spPr>
          <a:xfrm>
            <a:off x="185245" y="4019431"/>
            <a:ext cx="5259113" cy="43088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Illustrations from the </a:t>
            </a:r>
            <a:r>
              <a:rPr lang="en-US" sz="1100" dirty="0" err="1">
                <a:solidFill>
                  <a:srgbClr val="0024B0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3"/>
              </a:rPr>
              <a:t>Openscapes</a:t>
            </a:r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 blog </a:t>
            </a:r>
            <a:r>
              <a:rPr lang="en-US" sz="1100" i="1" dirty="0">
                <a:solidFill>
                  <a:srgbClr val="0024B0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4"/>
              </a:rPr>
              <a:t>Tidy Data for reproducibility, efficiency, and collaboration</a:t>
            </a:r>
            <a:r>
              <a:rPr lang="en-US" sz="1100" dirty="0">
                <a:solidFill>
                  <a:srgbClr val="45454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 by Julia Lowndes and Allison Horst</a:t>
            </a:r>
            <a:endParaRPr lang="en-US" sz="11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33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DD084-86AF-DE67-6548-9B7F87488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45844-58F8-A40C-719A-FBEDA808F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76300" y="64543"/>
            <a:ext cx="5752000" cy="646540"/>
          </a:xfrm>
        </p:spPr>
        <p:txBody>
          <a:bodyPr/>
          <a:lstStyle/>
          <a:p>
            <a:r>
              <a:rPr lang="en-US" dirty="0"/>
              <a:t>Messy Data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B23BD-B89D-9219-5991-14A03C17D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005566"/>
            <a:ext cx="4644911" cy="404670"/>
          </a:xfrm>
          <a:solidFill>
            <a:schemeClr val="bg1"/>
          </a:solidFill>
        </p:spPr>
        <p:txBody>
          <a:bodyPr/>
          <a:lstStyle/>
          <a:p>
            <a:pPr marL="101600" indent="0">
              <a:buNone/>
            </a:pPr>
            <a:r>
              <a:rPr lang="en-US" sz="1100" dirty="0"/>
              <a:t>Example from Iowa University Libraries, "Data Structure"</a:t>
            </a:r>
            <a:br>
              <a:rPr lang="en-US" sz="1100" dirty="0"/>
            </a:br>
            <a:r>
              <a:rPr lang="en-US" sz="1100" dirty="0">
                <a:hlinkClick r:id="rId2"/>
              </a:rPr>
              <a:t>https://www.lib.uiowa.edu/data/manage/data-structure/</a:t>
            </a:r>
            <a:r>
              <a:rPr lang="en-US" sz="1100" dirty="0"/>
              <a:t>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A3E67D-F483-9132-0A65-CA31A417B8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163134-A64B-4566-B1FD-096B025D0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755" y="1505179"/>
            <a:ext cx="5424487" cy="20275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A5E7BB7-B77C-4A90-8DD0-0375170C50E7}"/>
              </a:ext>
            </a:extLst>
          </p:cNvPr>
          <p:cNvSpPr/>
          <p:nvPr/>
        </p:nvSpPr>
        <p:spPr>
          <a:xfrm>
            <a:off x="1702349" y="1462081"/>
            <a:ext cx="2895600" cy="217399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8BBE10-788C-42FB-BBD5-F08EA478BA11}"/>
              </a:ext>
            </a:extLst>
          </p:cNvPr>
          <p:cNvSpPr/>
          <p:nvPr/>
        </p:nvSpPr>
        <p:spPr>
          <a:xfrm>
            <a:off x="4755355" y="1462080"/>
            <a:ext cx="2738194" cy="217399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F1A4247-6E81-4160-AF22-2B8C4EB6C74E}"/>
              </a:ext>
            </a:extLst>
          </p:cNvPr>
          <p:cNvCxnSpPr>
            <a:cxnSpLocks/>
          </p:cNvCxnSpPr>
          <p:nvPr/>
        </p:nvCxnSpPr>
        <p:spPr>
          <a:xfrm flipV="1">
            <a:off x="4069080" y="1026345"/>
            <a:ext cx="371465" cy="34806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2694C03-EAA6-45A0-AB97-3C18DE43FA31}"/>
              </a:ext>
            </a:extLst>
          </p:cNvPr>
          <p:cNvCxnSpPr>
            <a:cxnSpLocks/>
          </p:cNvCxnSpPr>
          <p:nvPr/>
        </p:nvCxnSpPr>
        <p:spPr>
          <a:xfrm flipH="1" flipV="1">
            <a:off x="4755356" y="1012950"/>
            <a:ext cx="378347" cy="38563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4D0E36-826A-4D56-ACBF-058372F40FE6}"/>
              </a:ext>
            </a:extLst>
          </p:cNvPr>
          <p:cNvGrpSpPr/>
          <p:nvPr/>
        </p:nvGrpSpPr>
        <p:grpSpPr>
          <a:xfrm>
            <a:off x="4374599" y="443396"/>
            <a:ext cx="446701" cy="479560"/>
            <a:chOff x="3581400" y="420855"/>
            <a:chExt cx="666750" cy="715795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E880392-DE2A-4BA7-BAA9-97AE2E3B9408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B5766B3-51E9-49C0-A3F1-624A16CE01ED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1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34CB889-58F1-4374-8DED-4D01DB364144}"/>
              </a:ext>
            </a:extLst>
          </p:cNvPr>
          <p:cNvSpPr txBox="1"/>
          <p:nvPr/>
        </p:nvSpPr>
        <p:spPr>
          <a:xfrm>
            <a:off x="4891496" y="418695"/>
            <a:ext cx="427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Multiple tables combined in one spreadsheet means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each row is </a:t>
            </a:r>
            <a:r>
              <a:rPr lang="en-US" sz="1600" b="1" u="sng" dirty="0">
                <a:solidFill>
                  <a:schemeClr val="accent4">
                    <a:lumMod val="75000"/>
                  </a:schemeClr>
                </a:solidFill>
              </a:rPr>
              <a:t>not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a single observation!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3D974A2-1745-44E3-9492-8BF8D9EB8251}"/>
              </a:ext>
            </a:extLst>
          </p:cNvPr>
          <p:cNvSpPr/>
          <p:nvPr/>
        </p:nvSpPr>
        <p:spPr>
          <a:xfrm>
            <a:off x="3566160" y="1913709"/>
            <a:ext cx="874385" cy="1618983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00E0A7-3DCC-4EA2-B618-6D3E561C2BD5}"/>
              </a:ext>
            </a:extLst>
          </p:cNvPr>
          <p:cNvCxnSpPr>
            <a:cxnSpLocks/>
          </p:cNvCxnSpPr>
          <p:nvPr/>
        </p:nvCxnSpPr>
        <p:spPr>
          <a:xfrm>
            <a:off x="3998547" y="3533377"/>
            <a:ext cx="390099" cy="387078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FA59176-1985-4727-BED6-83EF8A3D4260}"/>
              </a:ext>
            </a:extLst>
          </p:cNvPr>
          <p:cNvGrpSpPr/>
          <p:nvPr/>
        </p:nvGrpSpPr>
        <p:grpSpPr>
          <a:xfrm>
            <a:off x="4440887" y="3821276"/>
            <a:ext cx="446701" cy="523220"/>
            <a:chOff x="3581400" y="420855"/>
            <a:chExt cx="666750" cy="78096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AB85849-A10C-4C9F-9877-8D6040A75A46}"/>
                </a:ext>
              </a:extLst>
            </p:cNvPr>
            <p:cNvSpPr/>
            <p:nvPr/>
          </p:nvSpPr>
          <p:spPr>
            <a:xfrm>
              <a:off x="3581400" y="476250"/>
              <a:ext cx="666750" cy="660400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B6D6022-9CDF-4030-BC22-6D9D5629D6AA}"/>
                </a:ext>
              </a:extLst>
            </p:cNvPr>
            <p:cNvSpPr txBox="1"/>
            <p:nvPr/>
          </p:nvSpPr>
          <p:spPr>
            <a:xfrm>
              <a:off x="3686175" y="420855"/>
              <a:ext cx="457200" cy="780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9E790C6-34A0-4A59-9BA4-6D1D3753A7B7}"/>
              </a:ext>
            </a:extLst>
          </p:cNvPr>
          <p:cNvSpPr txBox="1"/>
          <p:nvPr/>
        </p:nvSpPr>
        <p:spPr>
          <a:xfrm>
            <a:off x="4884439" y="3824073"/>
            <a:ext cx="427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Cells contain </a:t>
            </a:r>
            <a:r>
              <a:rPr lang="en-US" sz="1600" u="sng" dirty="0">
                <a:solidFill>
                  <a:schemeClr val="accent2">
                    <a:lumMod val="75000"/>
                  </a:schemeClr>
                </a:solidFill>
              </a:rPr>
              <a:t>multiple measurements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600" dirty="0"/>
              <a:t>and mix units (text) with measurements (numbers)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4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0" grpId="0"/>
      <p:bldP spid="24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925AA-44DB-F55F-A321-2237D0CBD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rawing of a workbench&#10;&#10;Description automatically generated">
            <a:extLst>
              <a:ext uri="{FF2B5EF4-FFF2-40B4-BE49-F238E27FC236}">
                <a16:creationId xmlns:a16="http://schemas.microsoft.com/office/drawing/2014/main" id="{B6F4FFAF-C495-8703-2743-C42DBA3F7A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4" t="21067" r="5725" b="4916"/>
          <a:stretch/>
        </p:blipFill>
        <p:spPr>
          <a:xfrm>
            <a:off x="980090" y="792662"/>
            <a:ext cx="7919169" cy="34615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C70D6E-6ECE-3BDF-C688-A42FB6D82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194004"/>
            <a:ext cx="6996600" cy="597559"/>
          </a:xfrm>
        </p:spPr>
        <p:txBody>
          <a:bodyPr/>
          <a:lstStyle/>
          <a:p>
            <a:r>
              <a:rPr lang="en-US" dirty="0"/>
              <a:t>Why is tidy data important?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A5117-1DA9-2B8D-84FB-B9D91A68AC9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C8647E-B408-E0B9-5515-E576410820CC}"/>
              </a:ext>
            </a:extLst>
          </p:cNvPr>
          <p:cNvSpPr txBox="1"/>
          <p:nvPr/>
        </p:nvSpPr>
        <p:spPr>
          <a:xfrm>
            <a:off x="244367" y="4037943"/>
            <a:ext cx="4230652" cy="43088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solidFill>
                  <a:srgbClr val="454545"/>
                </a:solidFill>
                <a:latin typeface="ksqy"/>
              </a:rPr>
              <a:t>Illustrations from the </a:t>
            </a:r>
            <a:r>
              <a:rPr lang="en-US" sz="1100" dirty="0" err="1">
                <a:solidFill>
                  <a:srgbClr val="0024B0"/>
                </a:solidFill>
                <a:latin typeface="ksqy"/>
                <a:hlinkClick r:id="rId3"/>
              </a:rPr>
              <a:t>Openscapes</a:t>
            </a:r>
            <a:r>
              <a:rPr lang="en-US" sz="1100" dirty="0">
                <a:solidFill>
                  <a:srgbClr val="454545"/>
                </a:solidFill>
                <a:latin typeface="ksqy"/>
              </a:rPr>
              <a:t> blog </a:t>
            </a:r>
            <a:r>
              <a:rPr lang="en-US" sz="1100" i="1" dirty="0">
                <a:solidFill>
                  <a:srgbClr val="0024B0"/>
                </a:solidFill>
                <a:latin typeface="ksqy"/>
                <a:hlinkClick r:id="rId4"/>
              </a:rPr>
              <a:t>Tidy Data for reproducibility, efficiency, and collaboration</a:t>
            </a:r>
            <a:r>
              <a:rPr lang="en-US" sz="1100" dirty="0">
                <a:solidFill>
                  <a:srgbClr val="454545"/>
                </a:solidFill>
                <a:latin typeface="ksqy"/>
              </a:rPr>
              <a:t> by Julia Lowndes and Allison Horst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01471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title"/>
          </p:nvPr>
        </p:nvSpPr>
        <p:spPr>
          <a:xfrm>
            <a:off x="1047750" y="4055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Survey Activity</a:t>
            </a:r>
            <a:endParaRPr dirty="0"/>
          </a:p>
        </p:txBody>
      </p:sp>
      <p:sp>
        <p:nvSpPr>
          <p:cNvPr id="216" name="Google Shape;216;p8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217" name="Google Shape;217;p8"/>
          <p:cNvSpPr txBox="1"/>
          <p:nvPr/>
        </p:nvSpPr>
        <p:spPr>
          <a:xfrm>
            <a:off x="1047430" y="1328777"/>
            <a:ext cx="68244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dirty="0"/>
              <a:t>What is CO</a:t>
            </a:r>
            <a:r>
              <a:rPr lang="en-US" sz="2000" baseline="-25000" dirty="0"/>
              <a:t>2</a:t>
            </a:r>
            <a:r>
              <a:rPr lang="en-US" sz="2000" dirty="0"/>
              <a:t> and why measure it?</a:t>
            </a:r>
            <a:endParaRPr dirty="0"/>
          </a:p>
          <a:p>
            <a:pPr marL="285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dirty="0"/>
              <a:t>The CO</a:t>
            </a:r>
            <a:r>
              <a:rPr lang="en-US" sz="2000" baseline="-25000" dirty="0"/>
              <a:t>2</a:t>
            </a:r>
            <a:r>
              <a:rPr lang="en-US" sz="2000" dirty="0"/>
              <a:t> sensor</a:t>
            </a:r>
            <a:endParaRPr dirty="0"/>
          </a:p>
          <a:p>
            <a:pPr marL="285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dirty="0"/>
              <a:t>Measure CO2 concentration in EVERY ROOM THAT WE CAN!</a:t>
            </a:r>
            <a:endParaRPr sz="2000" dirty="0"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❑"/>
            </a:pPr>
            <a:r>
              <a:rPr lang="en-US" sz="2000" dirty="0"/>
              <a:t>Analyze and visualize the results in Excel</a:t>
            </a:r>
            <a:endParaRPr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"/>
          <p:cNvSpPr txBox="1">
            <a:spLocks noGrp="1"/>
          </p:cNvSpPr>
          <p:nvPr>
            <p:ph type="title"/>
          </p:nvPr>
        </p:nvSpPr>
        <p:spPr>
          <a:xfrm>
            <a:off x="705375" y="-5627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CO</a:t>
            </a:r>
            <a:r>
              <a:rPr lang="en-US" baseline="-25000"/>
              <a:t>2</a:t>
            </a:r>
            <a:r>
              <a:rPr lang="en-US"/>
              <a:t> ?</a:t>
            </a:r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body" idx="1"/>
          </p:nvPr>
        </p:nvSpPr>
        <p:spPr>
          <a:xfrm>
            <a:off x="128375" y="691725"/>
            <a:ext cx="5557500" cy="39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Another name for CO</a:t>
            </a:r>
            <a:r>
              <a:rPr lang="en-US" baseline="-25000"/>
              <a:t>2</a:t>
            </a:r>
            <a:r>
              <a:rPr lang="en-US"/>
              <a:t> is carbon dioxide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itself is harmless to humans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is what makes “carbonated” drinks fizzy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is </a:t>
            </a:r>
            <a:r>
              <a:rPr lang="en-US" b="1"/>
              <a:t>NOT</a:t>
            </a:r>
            <a:r>
              <a:rPr lang="en-US"/>
              <a:t> the same as carbon monoxide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is also in fire extinguishers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225" name="Google Shape;225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5875" y="811925"/>
            <a:ext cx="3151498" cy="3633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19" ma:contentTypeDescription="Create a new document." ma:contentTypeScope="" ma:versionID="60667c2a00ea98f8265fcbef8ea3c097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dcea389f95b1745d0e270ea3946ad85a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ADBA47D-072F-4581-961B-8B1609F71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763</Words>
  <Application>Microsoft Office PowerPoint</Application>
  <PresentationFormat>On-screen Show (16:9)</PresentationFormat>
  <Paragraphs>141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Courier New</vt:lpstr>
      <vt:lpstr>ksqy</vt:lpstr>
      <vt:lpstr>Source Sans Pro</vt:lpstr>
      <vt:lpstr>Noto Sans Symbols</vt:lpstr>
      <vt:lpstr>Oswald</vt:lpstr>
      <vt:lpstr>Wingdings</vt:lpstr>
      <vt:lpstr>Quince template</vt:lpstr>
      <vt:lpstr>Data for Healthy Communities: Data Collection</vt:lpstr>
      <vt:lpstr>Agenda</vt:lpstr>
      <vt:lpstr>Where does data come from?</vt:lpstr>
      <vt:lpstr>Tidy Data</vt:lpstr>
      <vt:lpstr>Messy Data</vt:lpstr>
      <vt:lpstr>Messy Data Example</vt:lpstr>
      <vt:lpstr>Why is tidy data important?</vt:lpstr>
      <vt:lpstr>CO2 Survey Activity</vt:lpstr>
      <vt:lpstr>What is CO2 ?</vt:lpstr>
      <vt:lpstr>Why measure CO2?</vt:lpstr>
      <vt:lpstr>Our CO2 sensor</vt:lpstr>
      <vt:lpstr>Advice</vt:lpstr>
      <vt:lpstr>What do you wonder?</vt:lpstr>
      <vt:lpstr>Task #1. Range of CO2 concentration in this room</vt:lpstr>
      <vt:lpstr>Task #2. Think about what one measurement means</vt:lpstr>
      <vt:lpstr>Task #3. Go measure CO2 concentration!</vt:lpstr>
      <vt:lpstr>Task #4. Put the data into Excel like this</vt:lpstr>
      <vt:lpstr>What do you wonder?</vt:lpstr>
      <vt:lpstr>Task #0. Put the data into Excel like this</vt:lpstr>
      <vt:lpstr>Task #1. Calculate the AVERAGE()</vt:lpstr>
      <vt:lpstr>Task #2. Calculate the MAX()</vt:lpstr>
      <vt:lpstr>Task #3. Calculate the MIN()</vt:lpstr>
      <vt:lpstr>Conditional Formatting Menu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201</cp:revision>
  <dcterms:modified xsi:type="dcterms:W3CDTF">2025-03-17T15:56:57Z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